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Nunito"/>
      <p:regular r:id="rId16"/>
      <p:bold r:id="rId17"/>
      <p:italic r:id="rId18"/>
      <p:boldItalic r:id="rId19"/>
    </p:embeddedFont>
    <p:embeddedFont>
      <p:font typeface="Maven Pro"/>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avenPro-regular.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MavenPro-bold.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notesMaster" Target="notesMasters/notesMaster1.xml"/><Relationship Id="rId19" Type="http://schemas.openxmlformats.org/officeDocument/2006/relationships/font" Target="fonts/Nunito-boldItalic.fntdata"/><Relationship Id="rId6" Type="http://schemas.openxmlformats.org/officeDocument/2006/relationships/slide" Target="slides/slide1.xml"/><Relationship Id="rId18" Type="http://schemas.openxmlformats.org/officeDocument/2006/relationships/font" Target="fonts/Nuni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10fd676ca5_0_26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10fd676ca5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10fd676ca5_0_27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10fd676ca5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10fd676ca5_0_2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10fd676ca5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10fd676ca5_0_28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10fd676ca5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10fd676ca5_0_29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10fd676ca5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753700" y="3882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it"/>
              <a:t>Presentazione progetto di </a:t>
            </a:r>
            <a:endParaRPr/>
          </a:p>
          <a:p>
            <a:pPr indent="0" lvl="0" marL="0" rtl="0" algn="l">
              <a:spcBef>
                <a:spcPts val="0"/>
              </a:spcBef>
              <a:spcAft>
                <a:spcPts val="0"/>
              </a:spcAft>
              <a:buNone/>
            </a:pPr>
            <a:r>
              <a:rPr lang="it"/>
              <a:t>Data Management</a:t>
            </a:r>
            <a:endParaRPr/>
          </a:p>
        </p:txBody>
      </p:sp>
      <p:sp>
        <p:nvSpPr>
          <p:cNvPr id="278" name="Google Shape;278;p13"/>
          <p:cNvSpPr txBox="1"/>
          <p:nvPr>
            <p:ph idx="1" type="subTitle"/>
          </p:nvPr>
        </p:nvSpPr>
        <p:spPr>
          <a:xfrm>
            <a:off x="753700" y="3576325"/>
            <a:ext cx="4255500" cy="10047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0"/>
              </a:spcAft>
              <a:buNone/>
            </a:pPr>
            <a:r>
              <a:t/>
            </a:r>
            <a:endParaRPr sz="2000"/>
          </a:p>
          <a:p>
            <a:pPr indent="0" lvl="0" marL="0" rtl="0" algn="l">
              <a:lnSpc>
                <a:spcPct val="80000"/>
              </a:lnSpc>
              <a:spcBef>
                <a:spcPts val="0"/>
              </a:spcBef>
              <a:spcAft>
                <a:spcPts val="0"/>
              </a:spcAft>
              <a:buNone/>
            </a:pPr>
            <a:r>
              <a:rPr lang="it" sz="2000"/>
              <a:t>Lorenzo Bruni 886721</a:t>
            </a:r>
            <a:endParaRPr sz="2000"/>
          </a:p>
          <a:p>
            <a:pPr indent="0" lvl="0" marL="0" rtl="0" algn="l">
              <a:lnSpc>
                <a:spcPct val="80000"/>
              </a:lnSpc>
              <a:spcBef>
                <a:spcPts val="0"/>
              </a:spcBef>
              <a:spcAft>
                <a:spcPts val="0"/>
              </a:spcAft>
              <a:buNone/>
            </a:pPr>
            <a:r>
              <a:rPr lang="it" sz="2000"/>
              <a:t>Diego Bartoli Geijo 887208</a:t>
            </a:r>
            <a:endParaRPr sz="2000"/>
          </a:p>
        </p:txBody>
      </p:sp>
      <p:sp>
        <p:nvSpPr>
          <p:cNvPr id="279" name="Google Shape;279;p13"/>
          <p:cNvSpPr txBox="1"/>
          <p:nvPr/>
        </p:nvSpPr>
        <p:spPr>
          <a:xfrm>
            <a:off x="863950" y="2511475"/>
            <a:ext cx="41454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2000">
                <a:solidFill>
                  <a:schemeClr val="lt1"/>
                </a:solidFill>
                <a:latin typeface="Nunito"/>
                <a:ea typeface="Nunito"/>
                <a:cs typeface="Nunito"/>
                <a:sym typeface="Nunito"/>
              </a:rPr>
              <a:t>Costruzione di un dataset per analisi calcistiche</a:t>
            </a:r>
            <a:endParaRPr sz="2000">
              <a:solidFill>
                <a:schemeClr val="lt1"/>
              </a:solidFill>
              <a:latin typeface="Nunito"/>
              <a:ea typeface="Nunito"/>
              <a:cs typeface="Nunito"/>
              <a:sym typeface="Nuni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22"/>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sz="3000"/>
              <a:t>Grazie!</a:t>
            </a:r>
            <a:endParaRPr sz="3000"/>
          </a:p>
        </p:txBody>
      </p:sp>
      <p:sp>
        <p:nvSpPr>
          <p:cNvPr id="333" name="Google Shape;333;p22"/>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sz="1400"/>
              <a:t>Lorenzo Bruni</a:t>
            </a:r>
            <a:endParaRPr sz="1400"/>
          </a:p>
          <a:p>
            <a:pPr indent="0" lvl="0" marL="0" rtl="0" algn="l">
              <a:spcBef>
                <a:spcPts val="0"/>
              </a:spcBef>
              <a:spcAft>
                <a:spcPts val="0"/>
              </a:spcAft>
              <a:buNone/>
            </a:pPr>
            <a:r>
              <a:rPr lang="it" sz="1400"/>
              <a:t>Diego Bartoli Geijo</a:t>
            </a:r>
            <a:endParaRPr sz="1400"/>
          </a:p>
        </p:txBody>
      </p:sp>
      <p:pic>
        <p:nvPicPr>
          <p:cNvPr descr="Vista dal basso in bianco e nero del ponte Golden Gate" id="334" name="Google Shape;334;p22"/>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546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it"/>
              <a:t>Obiettivo dell’analisi (Business Understanding)</a:t>
            </a:r>
            <a:endParaRPr/>
          </a:p>
        </p:txBody>
      </p:sp>
      <p:sp>
        <p:nvSpPr>
          <p:cNvPr id="285" name="Google Shape;285;p14"/>
          <p:cNvSpPr txBox="1"/>
          <p:nvPr>
            <p:ph idx="1" type="body"/>
          </p:nvPr>
        </p:nvSpPr>
        <p:spPr>
          <a:xfrm>
            <a:off x="1303800" y="1868525"/>
            <a:ext cx="7030500" cy="26631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it" sz="1400"/>
              <a:t>L’obiettivo di questo progetto è creare un dataset in grado di rispondere ad alcune domande che potrebbero porsi gli scout di una squadra calcistica di massimo livello, al fine di fornire un aiuto guidato dai dati nella fase di selezione dei calciatori.</a:t>
            </a:r>
            <a:endParaRPr sz="1400"/>
          </a:p>
          <a:p>
            <a:pPr indent="0" lvl="0" marL="0" rtl="0" algn="l">
              <a:lnSpc>
                <a:spcPct val="115000"/>
              </a:lnSpc>
              <a:spcBef>
                <a:spcPts val="0"/>
              </a:spcBef>
              <a:spcAft>
                <a:spcPts val="0"/>
              </a:spcAft>
              <a:buNone/>
            </a:pPr>
            <a:r>
              <a:rPr lang="it" sz="1400"/>
              <a:t>In particolare dal dataset finale è possibile analizzare se esiste una qualche correlazione fra il rendimento dei calciatori, le caratteristiche fisiche e demografiche di ognuno di essi e il campionato di cui fanno parte.</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 Acquisition</a:t>
            </a:r>
            <a:endParaRPr/>
          </a:p>
        </p:txBody>
      </p:sp>
      <p:sp>
        <p:nvSpPr>
          <p:cNvPr id="291" name="Google Shape;291;p15"/>
          <p:cNvSpPr txBox="1"/>
          <p:nvPr>
            <p:ph idx="1" type="body"/>
          </p:nvPr>
        </p:nvSpPr>
        <p:spPr>
          <a:xfrm>
            <a:off x="1303800" y="1316025"/>
            <a:ext cx="7155000" cy="3726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it" sz="1400"/>
              <a:t>I dati per raggiungere l’obiettivo prefissato sono stati reperiti da tre fonti di dati diverse:</a:t>
            </a:r>
            <a:endParaRPr sz="1400"/>
          </a:p>
          <a:p>
            <a:pPr indent="-317500" lvl="0" marL="457200" rtl="0" algn="l">
              <a:spcBef>
                <a:spcPts val="1000"/>
              </a:spcBef>
              <a:spcAft>
                <a:spcPts val="0"/>
              </a:spcAft>
              <a:buSzPts val="1400"/>
              <a:buChar char="●"/>
            </a:pPr>
            <a:r>
              <a:rPr lang="it" sz="1400"/>
              <a:t>Understat, dati offensivi dei calciatori (Goal, Assist, Key passes…);</a:t>
            </a:r>
            <a:endParaRPr sz="1400"/>
          </a:p>
          <a:p>
            <a:pPr indent="-317500" lvl="0" marL="457200" rtl="0" algn="l">
              <a:spcBef>
                <a:spcPts val="1000"/>
              </a:spcBef>
              <a:spcAft>
                <a:spcPts val="0"/>
              </a:spcAft>
              <a:buSzPts val="1400"/>
              <a:buChar char="●"/>
            </a:pPr>
            <a:r>
              <a:rPr lang="it" sz="1400"/>
              <a:t>api-football,  dati anagrafici e fisici dei calciatori (Altezza, Peso, Età…);</a:t>
            </a:r>
            <a:endParaRPr sz="1400"/>
          </a:p>
          <a:p>
            <a:pPr indent="-317500" lvl="0" marL="457200" rtl="0" algn="l">
              <a:spcBef>
                <a:spcPts val="1000"/>
              </a:spcBef>
              <a:spcAft>
                <a:spcPts val="0"/>
              </a:spcAft>
              <a:buSzPts val="1400"/>
              <a:buChar char="●"/>
            </a:pPr>
            <a:r>
              <a:rPr lang="it" sz="1400"/>
              <a:t>Fbref, dati difensivi e di passaggio dei calciatori;</a:t>
            </a:r>
            <a:endParaRPr sz="1400"/>
          </a:p>
          <a:p>
            <a:pPr indent="0" lvl="0" marL="0" rtl="0" algn="l">
              <a:spcBef>
                <a:spcPts val="1000"/>
              </a:spcBef>
              <a:spcAft>
                <a:spcPts val="0"/>
              </a:spcAft>
              <a:buNone/>
            </a:pPr>
            <a:r>
              <a:rPr lang="it" sz="1400"/>
              <a:t>I dati scaricati coprono le stagioni dalla 2017/2018 alla 2020/2021 per i top 5 campionati europei: Premier League (Galles e Inghilterra), Serie A (Italia), La Liga (Spagna), Ligue 1 (Francia), Bundesliga (Germania). </a:t>
            </a:r>
            <a:endParaRPr sz="1400"/>
          </a:p>
          <a:p>
            <a:pPr indent="0" lvl="0" marL="0" rtl="0" algn="l">
              <a:spcBef>
                <a:spcPts val="1000"/>
              </a:spcBef>
              <a:spcAft>
                <a:spcPts val="0"/>
              </a:spcAft>
              <a:buNone/>
            </a:pPr>
            <a:r>
              <a:rPr lang="it" sz="1400"/>
              <a:t>Sono stati considerati solo i giocatori con un numero di presenze maggiore di 15.</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it"/>
              <a:t>Da Understat e api-football otteniamo un file json per ogni stagione di ogni campionato per un totale di 40 file complessivi. Da Fbref otteniamo due file json per ogni stagione di ogni campionato (uno per i passaggi e uno per le statistiche difensive). Da questa fase sono stati ottenuti quindi 80 file json. </a:t>
            </a:r>
            <a:endParaRPr/>
          </a:p>
          <a:p>
            <a:pPr indent="0" lvl="0" marL="0" rtl="0" algn="l">
              <a:spcBef>
                <a:spcPts val="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16"/>
          <p:cNvSpPr txBox="1"/>
          <p:nvPr>
            <p:ph type="title"/>
          </p:nvPr>
        </p:nvSpPr>
        <p:spPr>
          <a:xfrm>
            <a:off x="1303800" y="598575"/>
            <a:ext cx="7155000" cy="159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 Acquisition e Data Cleaning</a:t>
            </a:r>
            <a:endParaRPr/>
          </a:p>
          <a:p>
            <a:pPr indent="0" lvl="0" marL="0" rtl="0" algn="l">
              <a:spcBef>
                <a:spcPts val="0"/>
              </a:spcBef>
              <a:spcAft>
                <a:spcPts val="0"/>
              </a:spcAft>
              <a:buNone/>
            </a:pPr>
            <a:r>
              <a:rPr lang="it" sz="1800"/>
              <a:t>Understat</a:t>
            </a:r>
            <a:endParaRPr sz="1800"/>
          </a:p>
        </p:txBody>
      </p:sp>
      <p:sp>
        <p:nvSpPr>
          <p:cNvPr id="297" name="Google Shape;297;p16"/>
          <p:cNvSpPr txBox="1"/>
          <p:nvPr>
            <p:ph idx="1" type="body"/>
          </p:nvPr>
        </p:nvSpPr>
        <p:spPr>
          <a:xfrm>
            <a:off x="1105050" y="1989100"/>
            <a:ext cx="7946400" cy="2983800"/>
          </a:xfrm>
          <a:prstGeom prst="rect">
            <a:avLst/>
          </a:prstGeom>
        </p:spPr>
        <p:txBody>
          <a:bodyPr anchorCtr="0" anchor="t" bIns="91425" lIns="91425" spcFirstLastPara="1" rIns="91425" wrap="square" tIns="91425">
            <a:normAutofit/>
          </a:bodyPr>
          <a:lstStyle/>
          <a:p>
            <a:pPr indent="-311150" lvl="0" marL="457200" rtl="0" algn="l">
              <a:spcBef>
                <a:spcPts val="1000"/>
              </a:spcBef>
              <a:spcAft>
                <a:spcPts val="0"/>
              </a:spcAft>
              <a:buSzPts val="1300"/>
              <a:buChar char="●"/>
            </a:pPr>
            <a:r>
              <a:rPr lang="it"/>
              <a:t>Tecnica di acquisizione dati API con pacchetto Python </a:t>
            </a:r>
            <a:r>
              <a:rPr b="1" lang="it"/>
              <a:t>understat</a:t>
            </a:r>
            <a:endParaRPr b="1"/>
          </a:p>
          <a:p>
            <a:pPr indent="-311150" lvl="0" marL="457200" rtl="0" algn="l">
              <a:spcBef>
                <a:spcPts val="1000"/>
              </a:spcBef>
              <a:spcAft>
                <a:spcPts val="0"/>
              </a:spcAft>
              <a:buSzPts val="1300"/>
              <a:buChar char="●"/>
            </a:pPr>
            <a:r>
              <a:rPr lang="it"/>
              <a:t>Funzione utilizzata </a:t>
            </a:r>
            <a:r>
              <a:rPr b="1" lang="it"/>
              <a:t>get_league_players: </a:t>
            </a:r>
            <a:r>
              <a:rPr lang="it"/>
              <a:t>in input un intero e una stringa, mentre in output una lista di dizionari</a:t>
            </a:r>
            <a:endParaRPr/>
          </a:p>
          <a:p>
            <a:pPr indent="-311150" lvl="0" marL="457200" rtl="0" algn="l">
              <a:spcBef>
                <a:spcPts val="1000"/>
              </a:spcBef>
              <a:spcAft>
                <a:spcPts val="0"/>
              </a:spcAft>
              <a:buSzPts val="1300"/>
              <a:buChar char="●"/>
            </a:pPr>
            <a:r>
              <a:rPr lang="it"/>
              <a:t>Vengono tenuti tutti i dati ad eccezione dell’id Understat</a:t>
            </a:r>
            <a:endParaRPr/>
          </a:p>
          <a:p>
            <a:pPr indent="-311150" lvl="0" marL="457200" rtl="0" algn="l">
              <a:spcBef>
                <a:spcPts val="1000"/>
              </a:spcBef>
              <a:spcAft>
                <a:spcPts val="1000"/>
              </a:spcAft>
              <a:buSzPts val="1300"/>
              <a:buChar char="●"/>
            </a:pPr>
            <a:r>
              <a:rPr lang="it"/>
              <a:t>Sono inserite operazioni di pulizia dati già in fase di acquisizione (dati numerici forniti in formato stringa, giocatori che hanno cambiato squadra a metà stagione duplicati, opzioni per trattare correttamente caratteri speciali, accorgimento specifico per carattere apostrofo)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17"/>
          <p:cNvSpPr txBox="1"/>
          <p:nvPr>
            <p:ph type="title"/>
          </p:nvPr>
        </p:nvSpPr>
        <p:spPr>
          <a:xfrm>
            <a:off x="1303800" y="598575"/>
            <a:ext cx="7275300" cy="159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 Acquisition e Data Cleaning </a:t>
            </a:r>
            <a:endParaRPr/>
          </a:p>
          <a:p>
            <a:pPr indent="0" lvl="0" marL="0" rtl="0" algn="l">
              <a:spcBef>
                <a:spcPts val="0"/>
              </a:spcBef>
              <a:spcAft>
                <a:spcPts val="0"/>
              </a:spcAft>
              <a:buNone/>
            </a:pPr>
            <a:r>
              <a:rPr lang="it" sz="1800"/>
              <a:t>api-football</a:t>
            </a:r>
            <a:endParaRPr sz="1800"/>
          </a:p>
        </p:txBody>
      </p:sp>
      <p:sp>
        <p:nvSpPr>
          <p:cNvPr id="303" name="Google Shape;303;p17"/>
          <p:cNvSpPr txBox="1"/>
          <p:nvPr>
            <p:ph idx="1" type="body"/>
          </p:nvPr>
        </p:nvSpPr>
        <p:spPr>
          <a:xfrm>
            <a:off x="1095000" y="1577200"/>
            <a:ext cx="7665000" cy="3505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it"/>
              <a:t>Tecnica di acquisizione dati API</a:t>
            </a:r>
            <a:endParaRPr/>
          </a:p>
          <a:p>
            <a:pPr indent="-311150" lvl="0" marL="457200" rtl="0" algn="l">
              <a:spcBef>
                <a:spcPts val="1000"/>
              </a:spcBef>
              <a:spcAft>
                <a:spcPts val="0"/>
              </a:spcAft>
              <a:buSzPts val="1300"/>
              <a:buChar char="●"/>
            </a:pPr>
            <a:r>
              <a:rPr lang="it"/>
              <a:t>In input 2 stringhe: stagione e id campionato</a:t>
            </a:r>
            <a:endParaRPr/>
          </a:p>
          <a:p>
            <a:pPr indent="-311150" lvl="0" marL="457200" rtl="0" algn="l">
              <a:spcBef>
                <a:spcPts val="1000"/>
              </a:spcBef>
              <a:spcAft>
                <a:spcPts val="0"/>
              </a:spcAft>
              <a:buSzPts val="1300"/>
              <a:buChar char="●"/>
            </a:pPr>
            <a:r>
              <a:rPr lang="it"/>
              <a:t>In output dati per ogni stagione/campionato forniti su più pagine. Sarà aggiunto in fase di scaricamento una terza stringa indicante la pagina</a:t>
            </a:r>
            <a:endParaRPr/>
          </a:p>
          <a:p>
            <a:pPr indent="-311150" lvl="0" marL="457200" rtl="0" algn="l">
              <a:spcBef>
                <a:spcPts val="1000"/>
              </a:spcBef>
              <a:spcAft>
                <a:spcPts val="0"/>
              </a:spcAft>
              <a:buSzPts val="1300"/>
              <a:buChar char="●"/>
            </a:pPr>
            <a:r>
              <a:rPr lang="it"/>
              <a:t>Con un prima richiesta otteniamo il numero totale di pagine per ogni stagione/campionato, il valore di ritorno è un dizionario di dizionari e liste. Focus su dizionario player in lista response</a:t>
            </a:r>
            <a:endParaRPr/>
          </a:p>
          <a:p>
            <a:pPr indent="-311150" lvl="0" marL="457200" rtl="0" algn="l">
              <a:spcBef>
                <a:spcPts val="1000"/>
              </a:spcBef>
              <a:spcAft>
                <a:spcPts val="0"/>
              </a:spcAft>
              <a:buSzPts val="1300"/>
              <a:buChar char="●"/>
            </a:pPr>
            <a:r>
              <a:rPr lang="it"/>
              <a:t>Output dizionario per ogni giocatore</a:t>
            </a:r>
            <a:endParaRPr/>
          </a:p>
          <a:p>
            <a:pPr indent="-311150" lvl="0" marL="457200" rtl="0" algn="l">
              <a:spcBef>
                <a:spcPts val="1000"/>
              </a:spcBef>
              <a:spcAft>
                <a:spcPts val="1000"/>
              </a:spcAft>
              <a:buSzPts val="1300"/>
              <a:buChar char="●"/>
            </a:pPr>
            <a:r>
              <a:rPr lang="it"/>
              <a:t>Sono inserite operazioni di pulizia dati già in fase di acquisizione (dati numerici forniti in formato stringa come peso e altezza, campo age indica l’età attuale ma non quella della stagione di riferimento che verrà ricavata da birth date, eliminazione campi dizionario di non interesse, opzioni per trattare caratteri speciali)</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8"/>
          <p:cNvSpPr txBox="1"/>
          <p:nvPr>
            <p:ph type="title"/>
          </p:nvPr>
        </p:nvSpPr>
        <p:spPr>
          <a:xfrm>
            <a:off x="1303800" y="598575"/>
            <a:ext cx="7064400" cy="159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 Acquisition e Data Cleaning</a:t>
            </a:r>
            <a:endParaRPr/>
          </a:p>
          <a:p>
            <a:pPr indent="0" lvl="0" marL="0" rtl="0" algn="l">
              <a:spcBef>
                <a:spcPts val="0"/>
              </a:spcBef>
              <a:spcAft>
                <a:spcPts val="0"/>
              </a:spcAft>
              <a:buNone/>
            </a:pPr>
            <a:r>
              <a:rPr lang="it" sz="1800"/>
              <a:t>Fbref</a:t>
            </a:r>
            <a:endParaRPr sz="1800"/>
          </a:p>
        </p:txBody>
      </p:sp>
      <p:sp>
        <p:nvSpPr>
          <p:cNvPr id="309" name="Google Shape;309;p18"/>
          <p:cNvSpPr txBox="1"/>
          <p:nvPr>
            <p:ph idx="1" type="body"/>
          </p:nvPr>
        </p:nvSpPr>
        <p:spPr>
          <a:xfrm>
            <a:off x="1115100" y="1587250"/>
            <a:ext cx="7685100" cy="34257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it"/>
              <a:t>Principale vantaggio: disponibilità di statistiche molto moderne e possibilità di ampliare il nostro dataset con statistiche avanzate</a:t>
            </a:r>
            <a:endParaRPr/>
          </a:p>
          <a:p>
            <a:pPr indent="-311150" lvl="0" marL="457200" rtl="0" algn="l">
              <a:spcBef>
                <a:spcPts val="1000"/>
              </a:spcBef>
              <a:spcAft>
                <a:spcPts val="0"/>
              </a:spcAft>
              <a:buSzPts val="1300"/>
              <a:buChar char="●"/>
            </a:pPr>
            <a:r>
              <a:rPr lang="it"/>
              <a:t>Svantaggi: non disponibilità di un API gratuita, i link non possiedono uno schema fisso adatto per il web scraping,  dati disponibili da stagione 2017/2018</a:t>
            </a:r>
            <a:endParaRPr/>
          </a:p>
          <a:p>
            <a:pPr indent="-311150" lvl="0" marL="457200" rtl="0" algn="l">
              <a:spcBef>
                <a:spcPts val="1200"/>
              </a:spcBef>
              <a:spcAft>
                <a:spcPts val="0"/>
              </a:spcAft>
              <a:buSzPts val="1300"/>
              <a:buChar char="●"/>
            </a:pPr>
            <a:r>
              <a:rPr lang="it"/>
              <a:t>Tecnica utilizzata Web Scraping, viene sfruttata l’url della pagina dove si trova la tabella di interesse</a:t>
            </a:r>
            <a:endParaRPr/>
          </a:p>
          <a:p>
            <a:pPr indent="-311150" lvl="0" marL="457200" rtl="0" algn="l">
              <a:spcBef>
                <a:spcPts val="1200"/>
              </a:spcBef>
              <a:spcAft>
                <a:spcPts val="0"/>
              </a:spcAft>
              <a:buSzPts val="1300"/>
              <a:buChar char="●"/>
            </a:pPr>
            <a:r>
              <a:rPr lang="it"/>
              <a:t>Dati prelevati: passaggi e azioni difensive dei giocatori, selezionando le metriche risultano più significative.</a:t>
            </a:r>
            <a:endParaRPr/>
          </a:p>
          <a:p>
            <a:pPr indent="-311150" lvl="0" marL="457200" rtl="0" algn="l">
              <a:spcBef>
                <a:spcPts val="1200"/>
              </a:spcBef>
              <a:spcAft>
                <a:spcPts val="0"/>
              </a:spcAft>
              <a:buSzPts val="1300"/>
              <a:buChar char="●"/>
            </a:pPr>
            <a:r>
              <a:rPr lang="it"/>
              <a:t>Output file json per ogni campionato/stagione</a:t>
            </a:r>
            <a:endParaRPr/>
          </a:p>
          <a:p>
            <a:pPr indent="-311150" lvl="0" marL="457200" rtl="0" algn="l">
              <a:spcBef>
                <a:spcPts val="1200"/>
              </a:spcBef>
              <a:spcAft>
                <a:spcPts val="1000"/>
              </a:spcAft>
              <a:buSzPts val="1300"/>
              <a:buChar char="●"/>
            </a:pPr>
            <a:r>
              <a:rPr lang="it"/>
              <a:t>Sono inserite operazioni di pulizia dati già in fase di acquisizione (dati numerici forniti in formato stringa, normalizzazione valori colonna Pos e manteniamo solo il primo valore, decisione di un singolo ruolo per ogni giocatore)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19"/>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 Modelling</a:t>
            </a:r>
            <a:endParaRPr sz="1800"/>
          </a:p>
        </p:txBody>
      </p:sp>
      <p:sp>
        <p:nvSpPr>
          <p:cNvPr id="315" name="Google Shape;315;p19"/>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Inserisci qui il testo Inserisci qui il testo Inserisci qui il testo Inserisci qui il testo Inserisci qui il testo Inserisci qui il testo </a:t>
            </a:r>
            <a:endParaRPr/>
          </a:p>
          <a:p>
            <a:pPr indent="0" lvl="0" marL="0" rtl="0" algn="l">
              <a:spcBef>
                <a:spcPts val="1200"/>
              </a:spcBef>
              <a:spcAft>
                <a:spcPts val="0"/>
              </a:spcAft>
              <a:buNone/>
            </a:pPr>
            <a:r>
              <a:rPr lang="it"/>
              <a:t>Inserisci qui il testo </a:t>
            </a:r>
            <a:endParaRPr/>
          </a:p>
          <a:p>
            <a:pPr indent="0" lvl="0" marL="0" rtl="0" algn="l">
              <a:spcBef>
                <a:spcPts val="1200"/>
              </a:spcBef>
              <a:spcAft>
                <a:spcPts val="1200"/>
              </a:spcAft>
              <a:buNone/>
            </a:pPr>
            <a:r>
              <a:rPr lang="it"/>
              <a:t>Inserisci qui il testo Inserisci qui il testo Inserisci qui il testo Inserisci qui il testo Inserisci qui il testo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0"/>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 Integration</a:t>
            </a:r>
            <a:endParaRPr sz="1800"/>
          </a:p>
        </p:txBody>
      </p:sp>
      <p:sp>
        <p:nvSpPr>
          <p:cNvPr id="321" name="Google Shape;321;p20"/>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Inserisci qui il testo Inserisci qui il testo Inserisci qui il testo Inserisci qui il testo Inserisci qui il testo Inserisci qui il testo </a:t>
            </a:r>
            <a:endParaRPr/>
          </a:p>
          <a:p>
            <a:pPr indent="0" lvl="0" marL="0" rtl="0" algn="l">
              <a:spcBef>
                <a:spcPts val="1200"/>
              </a:spcBef>
              <a:spcAft>
                <a:spcPts val="0"/>
              </a:spcAft>
              <a:buNone/>
            </a:pPr>
            <a:r>
              <a:rPr lang="it"/>
              <a:t>Inserisci qui il testo </a:t>
            </a:r>
            <a:endParaRPr/>
          </a:p>
          <a:p>
            <a:pPr indent="0" lvl="0" marL="0" rtl="0" algn="l">
              <a:spcBef>
                <a:spcPts val="1200"/>
              </a:spcBef>
              <a:spcAft>
                <a:spcPts val="1200"/>
              </a:spcAft>
              <a:buNone/>
            </a:pPr>
            <a:r>
              <a:rPr lang="it"/>
              <a:t>Inserisci qui il testo Inserisci qui il testo Inserisci qui il testo Inserisci qui il testo Inserisci qui il testo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1"/>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Data Quality</a:t>
            </a:r>
            <a:endParaRPr sz="1800"/>
          </a:p>
        </p:txBody>
      </p:sp>
      <p:sp>
        <p:nvSpPr>
          <p:cNvPr id="327" name="Google Shape;327;p21"/>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it"/>
              <a:t>Inserisci qui il testo Inserisci qui il testo Inserisci qui il testo Inserisci qui il testo Inserisci qui il testo Inserisci qui il testo </a:t>
            </a:r>
            <a:endParaRPr/>
          </a:p>
          <a:p>
            <a:pPr indent="0" lvl="0" marL="0" rtl="0" algn="l">
              <a:spcBef>
                <a:spcPts val="1200"/>
              </a:spcBef>
              <a:spcAft>
                <a:spcPts val="0"/>
              </a:spcAft>
              <a:buNone/>
            </a:pPr>
            <a:r>
              <a:rPr lang="it"/>
              <a:t>Inserisci qui il testo </a:t>
            </a:r>
            <a:endParaRPr/>
          </a:p>
          <a:p>
            <a:pPr indent="0" lvl="0" marL="0" rtl="0" algn="l">
              <a:spcBef>
                <a:spcPts val="1200"/>
              </a:spcBef>
              <a:spcAft>
                <a:spcPts val="1200"/>
              </a:spcAft>
              <a:buNone/>
            </a:pPr>
            <a:r>
              <a:rPr lang="it"/>
              <a:t>Inserisci qui il testo Inserisci qui il testo Inserisci qui il testo Inserisci qui il testo Inserisci qui il testo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